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Overlock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m2au0JaVdk8a8rdnTbiUJ/w2u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DB7398-74DD-4D7B-B6E5-C9DD4EEB64B0}">
  <a:tblStyle styleId="{79DB7398-74DD-4D7B-B6E5-C9DD4EEB64B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1E2F9E8-EF08-4961-B63E-D7BB39A4F5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verlock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lock-italic.fntdata"/><Relationship Id="rId25" Type="http://schemas.openxmlformats.org/officeDocument/2006/relationships/font" Target="fonts/Overlock-bold.fntdata"/><Relationship Id="rId28" Type="http://schemas.openxmlformats.org/officeDocument/2006/relationships/font" Target="fonts/Roboto-regular.fntdata"/><Relationship Id="rId27" Type="http://schemas.openxmlformats.org/officeDocument/2006/relationships/font" Target="fonts/Overlo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SemiBold-bold.fntdata"/><Relationship Id="rId10" Type="http://schemas.openxmlformats.org/officeDocument/2006/relationships/slide" Target="slides/slide4.xml"/><Relationship Id="rId32" Type="http://schemas.openxmlformats.org/officeDocument/2006/relationships/font" Target="fonts/Roboto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Roboto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41c8057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541c8057c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9e0720f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9e0720f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9e0720f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9e0720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41c8057c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41c805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541c8057c_2_9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a541c8057c_2_9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3a541c8057c_2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a541c8057c_2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a541c8057c_2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541c8057c_2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a541c8057c_2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a541c8057c_2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a541c8057c_2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41c8057c_2_1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a541c8057c_2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3a541c8057c_2_1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a541c8057c_2_1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a541c8057c_2_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541c8057c_2_1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a541c8057c_2_1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3a541c8057c_2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a541c8057c_2_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a541c8057c_2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541c8057c_2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a541c8057c_2_11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a541c8057c_2_11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3a541c8057c_2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a541c8057c_2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a541c8057c_2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541c8057c_2_12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a541c8057c_2_12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3a541c8057c_2_12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a541c8057c_2_12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3a541c8057c_2_12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3a541c8057c_2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a541c8057c_2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a541c8057c_2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41c8057c_2_1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a541c8057c_2_1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a541c8057c_2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41c8057c_2_1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a541c8057c_2_13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a541c8057c_2_13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3a541c8057c_2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a541c8057c_2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a541c8057c_2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41c8057c_2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a541c8057c_2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a541c8057c_2_14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3a541c8057c_2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a541c8057c_2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a541c8057c_2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541c8057c_2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a541c8057c_2_1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a541c8057c_2_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a541c8057c_2_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a541c8057c_2_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41c8057c_2_15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a541c8057c_2_15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a541c8057c_2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a541c8057c_2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a541c8057c_2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541c8057c_2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a541c8057c_2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a541c8057c_2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a541c8057c_2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a541c8057c_2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7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4.jp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541c8057c_2_81"/>
          <p:cNvSpPr txBox="1"/>
          <p:nvPr>
            <p:ph type="ctrTitle"/>
          </p:nvPr>
        </p:nvSpPr>
        <p:spPr>
          <a:xfrm>
            <a:off x="415650" y="923684"/>
            <a:ext cx="11360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L" sz="4000">
                <a:solidFill>
                  <a:srgbClr val="7B630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Proyecto PsicoLink</a:t>
            </a:r>
            <a:br>
              <a:rPr lang="es-CL" sz="4500"/>
            </a:br>
            <a:endParaRPr i="1" sz="2800">
              <a:solidFill>
                <a:srgbClr val="7B6306"/>
              </a:solidFill>
            </a:endParaRPr>
          </a:p>
        </p:txBody>
      </p:sp>
      <p:sp>
        <p:nvSpPr>
          <p:cNvPr id="160" name="Google Shape;160;g3a541c8057c_2_81"/>
          <p:cNvSpPr txBox="1"/>
          <p:nvPr>
            <p:ph idx="1" type="subTitle"/>
          </p:nvPr>
        </p:nvSpPr>
        <p:spPr>
          <a:xfrm>
            <a:off x="1570025" y="3772548"/>
            <a:ext cx="91440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Ingeniería en Informática</a:t>
            </a:r>
            <a:endParaRPr b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Escuela de Informática y Telecomunicaciones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Sede Maipú - 2025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CL" sz="1800">
                <a:solidFill>
                  <a:srgbClr val="7B6306"/>
                </a:solidFill>
              </a:rPr>
              <a:t>Asignatura:</a:t>
            </a:r>
            <a:r>
              <a:rPr lang="es-CL" sz="1800">
                <a:solidFill>
                  <a:srgbClr val="7B6306"/>
                </a:solidFill>
              </a:rPr>
              <a:t> Capstone-703D </a:t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Docente Instructor de la Asignatura:</a:t>
            </a:r>
            <a:r>
              <a:rPr lang="es-CL" sz="1800">
                <a:solidFill>
                  <a:srgbClr val="7B6306"/>
                </a:solidFill>
              </a:rPr>
              <a:t> Daniel Montero </a:t>
            </a:r>
            <a:endParaRPr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Integrantes:</a:t>
            </a:r>
            <a:r>
              <a:rPr lang="es-CL" sz="1800">
                <a:solidFill>
                  <a:srgbClr val="7B6306"/>
                </a:solidFill>
              </a:rPr>
              <a:t> Fernando Cavada, Lucas Cisternas, Joaquín Madariaga</a:t>
            </a:r>
            <a:r>
              <a:rPr lang="es-CL" sz="1800"/>
              <a:t> </a:t>
            </a:r>
            <a:endParaRPr sz="1800"/>
          </a:p>
        </p:txBody>
      </p:sp>
      <p:pic>
        <p:nvPicPr>
          <p:cNvPr descr="Ciudad" id="161" name="Google Shape;161;g3a541c8057c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075" y="2396677"/>
            <a:ext cx="1089850" cy="1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99e0720fbd_0_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99e0720fb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" y="648129"/>
            <a:ext cx="11753849" cy="61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99e0720fbd_0_5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Contenedores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99e0720fbd_0_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99e0720f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50" y="755575"/>
            <a:ext cx="9592901" cy="60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99e0720fbd_0_0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9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79" name="Google Shape;2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 txBox="1"/>
          <p:nvPr/>
        </p:nvSpPr>
        <p:spPr>
          <a:xfrm>
            <a:off x="-110287" y="159399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pic>
        <p:nvPicPr>
          <p:cNvPr id="281" name="Google Shape;2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225" y="0"/>
            <a:ext cx="82987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3" name="Google Shape;283;p9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9"/>
          <p:cNvSpPr/>
          <p:nvPr/>
        </p:nvSpPr>
        <p:spPr>
          <a:xfrm>
            <a:off x="320825" y="2495400"/>
            <a:ext cx="3141300" cy="3508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0" y="117866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pic>
        <p:nvPicPr>
          <p:cNvPr id="291" name="Google Shape;29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038" y="2897465"/>
            <a:ext cx="1071576" cy="10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12" y="2873552"/>
            <a:ext cx="1900286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54" y="4426403"/>
            <a:ext cx="118378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75" y="5880830"/>
            <a:ext cx="1538150" cy="4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0743" y="3063343"/>
            <a:ext cx="1642879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33513" y="4401990"/>
            <a:ext cx="1900275" cy="9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4301" y="4426405"/>
            <a:ext cx="189576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200" y="3038762"/>
            <a:ext cx="1967800" cy="8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1313" y="4140790"/>
            <a:ext cx="1477000" cy="1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2313" y="2725158"/>
            <a:ext cx="1827351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133888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2577716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5021550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7465375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Integraciones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9909200" y="1963890"/>
            <a:ext cx="2148900" cy="6378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latin typeface="Calibri"/>
                <a:ea typeface="Calibri"/>
                <a:cs typeface="Calibri"/>
                <a:sym typeface="Calibri"/>
              </a:rPr>
              <a:t>Control de versiones y calidad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7" name="Google Shape;307;p10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8" name="Google Shape;308;p10"/>
          <p:cNvCxnSpPr/>
          <p:nvPr/>
        </p:nvCxnSpPr>
        <p:spPr>
          <a:xfrm>
            <a:off x="319350" y="4196639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0"/>
          <p:cNvCxnSpPr/>
          <p:nvPr/>
        </p:nvCxnSpPr>
        <p:spPr>
          <a:xfrm>
            <a:off x="136200" y="5561964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1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315" name="Google Shape;3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1"/>
          <p:cNvSpPr txBox="1"/>
          <p:nvPr/>
        </p:nvSpPr>
        <p:spPr>
          <a:xfrm>
            <a:off x="1" y="1139306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resultado del proyecto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14" y="1925950"/>
            <a:ext cx="2031776" cy="4403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1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9" name="Google Shape;319;p11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0" name="Google Shape;32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775" y="1930681"/>
            <a:ext cx="2196900" cy="439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338" y="1928524"/>
            <a:ext cx="2196899" cy="44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2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 txBox="1"/>
          <p:nvPr/>
        </p:nvSpPr>
        <p:spPr>
          <a:xfrm>
            <a:off x="1" y="11853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 Final y Valor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9" name="Google Shape;329;p1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30" name="Google Shape;3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2"/>
          <p:cNvSpPr txBox="1"/>
          <p:nvPr/>
        </p:nvSpPr>
        <p:spPr>
          <a:xfrm>
            <a:off x="349200" y="1974850"/>
            <a:ext cx="6996000" cy="5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MVP 100% Funcional:</a:t>
            </a:r>
            <a:r>
              <a:rPr lang="es-CL" sz="2000">
                <a:solidFill>
                  <a:schemeClr val="dk1"/>
                </a:solidFill>
              </a:rPr>
              <a:t> Desarrollo de una aplicación móvil híbrida (APK) operativa para Android.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Integraciones Exitosas:</a:t>
            </a:r>
            <a:r>
              <a:rPr lang="es-CL" sz="2000">
                <a:solidFill>
                  <a:schemeClr val="dk1"/>
                </a:solidFill>
              </a:rPr>
              <a:t> Conexión estable con API de Mercado Pago (transacciones) y Zoom (videollamadas automatizadas).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Ciclo de Desarrollo Completo:</a:t>
            </a:r>
            <a:r>
              <a:rPr lang="es-CL" sz="2000">
                <a:solidFill>
                  <a:schemeClr val="dk1"/>
                </a:solidFill>
              </a:rPr>
              <a:t> Cumplimiento de los 5 Sprints planificados y despliegue del Backend en Render.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Arquitectura Escalable:</a:t>
            </a:r>
            <a:r>
              <a:rPr lang="es-CL" sz="2000">
                <a:solidFill>
                  <a:schemeClr val="dk1"/>
                </a:solidFill>
              </a:rPr>
              <a:t> Base de datos centralizada en Supabase con gestión segura de 3 roles de usuario (Paciente, Profesional, Admin).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46" y="2629125"/>
            <a:ext cx="4423479" cy="29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/>
          <p:nvPr/>
        </p:nvSpPr>
        <p:spPr>
          <a:xfrm>
            <a:off x="1" y="12450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867056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"/>
          <p:cNvSpPr txBox="1"/>
          <p:nvPr/>
        </p:nvSpPr>
        <p:spPr>
          <a:xfrm>
            <a:off x="1106585" y="2347850"/>
            <a:ext cx="41454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Restricción de Recursos y Gestión del Tiempo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La alta carga laboral (práctica profesional) de dos integrantes y el doble empleo del tercero, resultó en una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disponibilidad limitada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para reuniones y tareas. Esto se gestionó mediante la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planificación asíncrona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el establecimiento de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hitos semanales críticos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13"/>
          <p:cNvSpPr/>
          <p:nvPr/>
        </p:nvSpPr>
        <p:spPr>
          <a:xfrm>
            <a:off x="6491941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 txBox="1"/>
          <p:nvPr/>
        </p:nvSpPr>
        <p:spPr>
          <a:xfrm>
            <a:off x="6657967" y="2347850"/>
            <a:ext cx="43284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Desafíos en la Integración y Control de Versiones (Git)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El equipo enfrentó una curva de aprendizaje inicial con los flujos de trabajo de Git/GitHub, lo que provocó conflictos de </a:t>
            </a:r>
            <a:r>
              <a:rPr i="1"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pérdida de tiempo. Esto se mitigó implementando una política de subir todos los cambios a otras ramas y realizando revisiones de código.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4" name="Google Shape;34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339" y="3110438"/>
            <a:ext cx="721398" cy="40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1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46" name="Google Shape;34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1" name="Google Shape;3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sp>
        <p:nvSpPr>
          <p:cNvPr id="353" name="Google Shape;353;p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54" name="Google Shape;354;p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"/>
          <p:cNvGrpSpPr/>
          <p:nvPr/>
        </p:nvGrpSpPr>
        <p:grpSpPr>
          <a:xfrm>
            <a:off x="4121026" y="1668319"/>
            <a:ext cx="7633553" cy="4393105"/>
            <a:chOff x="0" y="-42500"/>
            <a:chExt cx="7633553" cy="4393105"/>
          </a:xfrm>
        </p:grpSpPr>
        <p:sp>
          <p:nvSpPr>
            <p:cNvPr id="169" name="Google Shape;169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1662653" y="-4250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Lucas Cisternas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Frontend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frontend - D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iseño UI/UX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Integración zoom 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1662649" y="1426856"/>
              <a:ext cx="5970900" cy="14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Fernando Cavada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159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b="1" lang="es-CL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Administrador base de datos y desarrollador backend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 backend - Integración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Mercadopago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(Render)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Joaquín Madariaga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 stack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Auth/Login - Chat (Supabase) - Sistema de Agendamiento - 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Generación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APK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000" y="1761950"/>
            <a:ext cx="1658300" cy="12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000" y="4772875"/>
            <a:ext cx="1597251" cy="1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00" y="3263825"/>
            <a:ext cx="1532050" cy="1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614525" y="2040576"/>
            <a:ext cx="10962900" cy="18777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digital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segura, accesible e intuitiva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permite a los usuarios </a:t>
            </a:r>
            <a:r>
              <a:rPr b="1" lang="es-CL" sz="2400">
                <a:solidFill>
                  <a:schemeClr val="accent5"/>
                </a:solidFill>
                <a:latin typeface="Overlock"/>
                <a:ea typeface="Overlock"/>
                <a:cs typeface="Overlock"/>
                <a:sym typeface="Overlock"/>
              </a:rPr>
              <a:t>encontrar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de la salud mental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eliminando barreras como el tabú social, la desconfianza y la dificultad para encontrar atención psicológica adecuada. </a:t>
            </a:r>
            <a:r>
              <a:rPr i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busca fomentar el acceso a la terapia, garantiza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la calidad del servicio y promover un entorno de confianza que normalice e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cuidado de la salud mental.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614525" y="4732399"/>
            <a:ext cx="10962900" cy="17373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Facilitar y optimizar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el acceso a servicios de salud mental mediante una plataforma digital centralizada, que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s-CL" sz="2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usuarios 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eficientemente a </a:t>
            </a:r>
            <a:r>
              <a:rPr lang="es-CL" sz="22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profesionales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promoviendo el bienestar emocional de la población.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0" y="141177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atención psicológica sigue siendo un desafío debido a la </a:t>
            </a:r>
            <a:r>
              <a:rPr b="1" lang="es-CL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dificultad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 profesionales adecuados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falta de plataformas seguras para verificar sus credenciales, procesos de agendamiento poco accesibles, sin olvidar el estigma social. Esto genera desinformación y desconfianza, dificultando que las personas reciban la ayuda que necesitan.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 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integral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s-CL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reducir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barreras de acceso a la salud mental. Conectamos usuarios con </a:t>
            </a:r>
            <a:r>
              <a:rPr lang="es-CL" sz="19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ofreciendo terapia en línea, asequible y segura.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60488" y="480068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5"/>
          <p:cNvGraphicFramePr/>
          <p:nvPr/>
        </p:nvGraphicFramePr>
        <p:xfrm>
          <a:off x="469988" y="132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{79DB7398-74DD-4D7B-B6E5-C9DD4EEB64B0}</a:tableStyleId>
              </a:tblPr>
              <a:tblGrid>
                <a:gridCol w="5735450"/>
                <a:gridCol w="5516550"/>
              </a:tblGrid>
              <a:tr h="25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Alcances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Limitaciones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móvil  para servicios de salud mental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app conecta a pacientes con profesionales certificados, pero no genera registros clínicos oficiales ni sustituye los sistemas internos de las clínicas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seguro de pacientes y profesionales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requiere de estar constantemente conectado a una red de internet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Agendamiento de consultas según especialidad y modalidad de atención del profesional.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garantiza resultados terapéuticos específicos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Perfil profesional personalizado y gestión de disponibilidad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proporciona medicamentos ni recetas médicas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consultas y notas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gestión de seguros ni trámites médicos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Administración para supervisión y reportes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un sistema de seguimiento terapéutico a largo plazo más allá del historial básico de consultas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Reuniones vía zoom entre el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permite gestionar citas según ubicación geográfica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agos y ajustes de precios por parte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amigable, seguro y escalable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5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3" name="Google Shape;213;p5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50" y="1906550"/>
            <a:ext cx="6755923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0" y="11264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6"/>
          <p:cNvSpPr/>
          <p:nvPr/>
        </p:nvSpPr>
        <p:spPr>
          <a:xfrm>
            <a:off x="9709500" y="5094575"/>
            <a:ext cx="19239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INCREMENTO DE PRODUCTO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TERMINADO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1024575" y="4386125"/>
            <a:ext cx="5286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1011373" y="4825020"/>
            <a:ext cx="692700" cy="1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RETROSPECTIVE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497025" y="2106450"/>
            <a:ext cx="37911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Scrum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Iterativos (Sprints):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Desarrollo organizado en ciclos de 1-3 semanas enfocados en entregar un incremento funcional al final de cada ciclo.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Definidos: 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Utilizamos tres roles clave: Product Owner, Scrum Master y el Equipo de Desarrollo.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Apoyados en Git (control de versiones)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Adaptación Continua: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Realización de Retrospectivas al final de cada Sprint para analizar y mejorar nuestros procesos de trabajo.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0" y="2322275"/>
            <a:ext cx="7456949" cy="39144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7"/>
          <p:cNvGraphicFramePr/>
          <p:nvPr/>
        </p:nvGraphicFramePr>
        <p:xfrm>
          <a:off x="7907550" y="261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{41E2F9E8-EF08-4961-B63E-D7BB39A4F5B6}</a:tableStyleId>
              </a:tblPr>
              <a:tblGrid>
                <a:gridCol w="1738875"/>
                <a:gridCol w="2153025"/>
              </a:tblGrid>
              <a:tr h="9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08-09-25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12-09-25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15-09-25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26-09-25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29-09-25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7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a541c8057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" y="2247900"/>
            <a:ext cx="7668548" cy="3386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g3a541c8057c_1_14"/>
          <p:cNvGraphicFramePr/>
          <p:nvPr/>
        </p:nvGraphicFramePr>
        <p:xfrm>
          <a:off x="8233375" y="26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{41E2F9E8-EF08-4961-B63E-D7BB39A4F5B6}</a:tableStyleId>
              </a:tblPr>
              <a:tblGrid>
                <a:gridCol w="1792175"/>
                <a:gridCol w="1893175"/>
              </a:tblGrid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 04-11-25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05-11-25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21-11-25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g3a541c8057c_1_14"/>
          <p:cNvSpPr txBox="1"/>
          <p:nvPr/>
        </p:nvSpPr>
        <p:spPr>
          <a:xfrm>
            <a:off x="979800" y="1038725"/>
            <a:ext cx="102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del proyecto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g3a541c8057c_1_14"/>
          <p:cNvSpPr txBox="1"/>
          <p:nvPr/>
        </p:nvSpPr>
        <p:spPr>
          <a:xfrm>
            <a:off x="874725" y="1689188"/>
            <a:ext cx="10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g3a541c8057c_1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8" name="Google Shape;248;g3a541c8057c_1_14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541c8057c_1_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0" name="Google Shape;250;g3a541c8057c_1_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"/>
          <p:cNvSpPr txBox="1"/>
          <p:nvPr/>
        </p:nvSpPr>
        <p:spPr>
          <a:xfrm>
            <a:off x="-50" y="777800"/>
            <a:ext cx="121920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C4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Contexto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050" y="1793605"/>
            <a:ext cx="5985900" cy="47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9" name="Google Shape;259;p8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